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16T18:52:36.436"/>
    </inkml:context>
    <inkml:brush xml:id="br0">
      <inkml:brushProperty name="width" value="0.05" units="cm"/>
      <inkml:brushProperty name="height" value="0.05" units="cm"/>
      <inkml:brushProperty name="color" value="#849398"/>
    </inkml:brush>
  </inkml:definitions>
  <inkml:trace contextRef="#ctx0" brushRef="#br0">0 1 24575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16T18:52:40.751"/>
    </inkml:context>
    <inkml:brush xml:id="br0">
      <inkml:brushProperty name="width" value="0.05" units="cm"/>
      <inkml:brushProperty name="height" value="0.05" units="cm"/>
      <inkml:brushProperty name="color" value="#849398"/>
    </inkml:brush>
  </inkml:definitions>
  <inkml:trace contextRef="#ctx0" brushRef="#br0">1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16T18:52:41.074"/>
    </inkml:context>
    <inkml:brush xml:id="br0">
      <inkml:brushProperty name="width" value="0.05" units="cm"/>
      <inkml:brushProperty name="height" value="0.05" units="cm"/>
      <inkml:brushProperty name="color" value="#849398"/>
    </inkml:brush>
  </inkml:definitions>
  <inkml:trace contextRef="#ctx0" brushRef="#br0">1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16T18:52:55.050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0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16T18:53:09.362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16T18:53:09.747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146300-BC05-4EFE-8A27-33A400A2E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FC65CCA-074B-410D-99F5-619001C91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258BBB-79FA-4762-A21C-F16B9172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92BBFE-3AED-477B-99A8-B6CD27454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22E21E-6DDE-4F27-9092-3FA928BC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105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CDF3A-68A9-4F92-A483-19FBFC5B4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5141E3C-388E-48A1-958B-8D09C1B9C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7DEE7F-5409-4EB8-A0F5-CB8D620BC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86D571-B728-4891-8DBE-0F06FF33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A3D987-F188-49B7-B059-D10997FDB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511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2C7719F-9D96-4EE1-8DDD-BAE791E88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90DB6C-F0B2-429D-AFC0-396212256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F9E4F4-FCCD-452E-8BCA-61ED8CD4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87C789-6B93-42BA-A1A7-B04E53554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F8CC6D-8F46-4E6D-A256-0828F02F6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562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BC2CC-2E24-4ECD-8108-6062750B5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E64577-3FA4-4E9E-A5AC-1E5FDD896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622263-E5C4-4CA9-8D62-595923E1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F8D1EB-0309-4062-A126-3AE68BBF4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2E2AFA-8FCC-4DBC-A9F0-FF75FD82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58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2735E4-9A42-47BF-91BC-D9497781E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E1DDE0-797D-49BC-B04A-6EC8C6370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743B46-C100-4B70-853F-ABA597CD5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F781CF-5FB2-4DAF-96FE-E2B98D17A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8AB55D-D05A-4D24-8B11-4A2C115B8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432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7EB72E-F47E-44AC-B9CF-6EE4E5B5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70329F-9237-4C47-889C-853B05F1D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49AB1B3-0611-4827-974F-91BA4816E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D14F036-386F-4B94-818B-4FA96ABD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15D4B4-B458-44A7-A7C3-7C20C811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A18EEFE-F8BD-4F52-9DA7-D094994CC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41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800341-D49E-4999-91DE-5F94717D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2C04B9-87F2-43F4-B1C6-40648A0B2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B7723E-EB84-42B4-8BF2-EAC6FE6ED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43638C-44E9-4F96-A45B-84D3042DA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38E88F8-23DC-4B54-A853-5CB1BDE9BE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5C2EB24-BCF8-4BFE-AA81-F4BFDCD6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7280328-CF7D-40E8-910E-E2EC591F9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05967D0-FB5E-4E76-83DB-91123DB6C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751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E65C7F-26A1-4D86-9AC9-AD751953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C79B7F0-1853-4BCB-AC7C-42B8C6984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77B90C-E507-4936-B081-3F0A7DDD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7931405-8602-43D8-AF96-C46C97DC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377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C58C9E7-37A8-4760-BA43-513CC4B35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0E113FC-8844-4712-A8A7-F3EAA1CE8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5E9295-7A7C-4955-BBFC-7E38D3846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338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69EC1-F086-4590-B7C9-64D039959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9BF030-DE27-4A38-AADC-B7C830A13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29BF30A-11A5-49DB-B1C3-A1999941F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2422F8-A92E-4B94-993F-BD8589DF8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5C6EBB-FD6B-4D4B-9048-3A94B8B05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3D80F4-F3F1-4093-8455-ECABE8F21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09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92D521-6159-4129-8997-CC8F86152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C40E6A1-9FF6-4E98-9BD3-57DE6D968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7A40FA-AA12-4898-A4F2-D2D27EF37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FD46C4-5D6F-4E6B-AF84-AB816250A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719386-4A28-4060-A868-73A53E5A6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C179365-89B7-4E5D-87D0-1975B8A13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957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15165A-DEE0-4CA6-B03B-D18536B71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8B9438-F329-4A55-955C-FFF17EF76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98156C-F72F-4350-BC0B-DF79F041A8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6835F-28D1-4E70-B211-5F7E5ADEA9EC}" type="datetimeFigureOut">
              <a:rPr lang="de-DE" smtClean="0"/>
              <a:t>11.10.2025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A86F96-BFCE-4EC9-BEB7-DD9875013A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995675-8F2E-4AFA-A810-3B04E051A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7B64C-028D-4D04-BA00-F056FE9DCF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40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customXml" Target="../ink/ink5.xml"/><Relationship Id="rId3" Type="http://schemas.openxmlformats.org/officeDocument/2006/relationships/image" Target="../media/image2.svg"/><Relationship Id="rId21" Type="http://schemas.openxmlformats.org/officeDocument/2006/relationships/image" Target="../media/image42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43.png"/><Relationship Id="rId33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customXml" Target="../ink/ink1.xml"/><Relationship Id="rId29" Type="http://schemas.openxmlformats.org/officeDocument/2006/relationships/image" Target="../media/image2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customXml" Target="../ink/ink4.xml"/><Relationship Id="rId32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customXml" Target="../ink/ink3.xml"/><Relationship Id="rId28" Type="http://schemas.openxmlformats.org/officeDocument/2006/relationships/image" Target="../media/image19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22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customXml" Target="../ink/ink2.xml"/><Relationship Id="rId27" Type="http://schemas.openxmlformats.org/officeDocument/2006/relationships/customXml" Target="../ink/ink6.xml"/><Relationship Id="rId30" Type="http://schemas.openxmlformats.org/officeDocument/2006/relationships/image" Target="../media/image21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D3D786-E279-4139-A2A0-671E1D89E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1774"/>
          </a:xfrm>
        </p:spPr>
        <p:txBody>
          <a:bodyPr/>
          <a:lstStyle/>
          <a:p>
            <a:r>
              <a:rPr lang="de-DE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Zeitleiste: Einschulung 2026/2027</a:t>
            </a:r>
          </a:p>
        </p:txBody>
      </p:sp>
      <p:pic>
        <p:nvPicPr>
          <p:cNvPr id="12" name="Grafik 11" descr="Zuhause">
            <a:extLst>
              <a:ext uri="{FF2B5EF4-FFF2-40B4-BE49-F238E27FC236}">
                <a16:creationId xmlns:a16="http://schemas.microsoft.com/office/drawing/2014/main" id="{B99F05E8-63CC-CC13-DB6A-1D507A0C4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1257" y="3115641"/>
            <a:ext cx="540000" cy="540000"/>
          </a:xfrm>
          <a:prstGeom prst="rect">
            <a:avLst/>
          </a:prstGeom>
        </p:spPr>
      </p:pic>
      <p:pic>
        <p:nvPicPr>
          <p:cNvPr id="15" name="Grafik 14" descr="Fußabdrücke">
            <a:extLst>
              <a:ext uri="{FF2B5EF4-FFF2-40B4-BE49-F238E27FC236}">
                <a16:creationId xmlns:a16="http://schemas.microsoft.com/office/drawing/2014/main" id="{C862CFC6-B711-C692-D4A2-0DD98F8579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692907" y="3692609"/>
            <a:ext cx="480572" cy="480572"/>
          </a:xfrm>
          <a:prstGeom prst="rect">
            <a:avLst/>
          </a:prstGeom>
        </p:spPr>
      </p:pic>
      <p:pic>
        <p:nvPicPr>
          <p:cNvPr id="23" name="Grafik 22" descr="Chat">
            <a:extLst>
              <a:ext uri="{FF2B5EF4-FFF2-40B4-BE49-F238E27FC236}">
                <a16:creationId xmlns:a16="http://schemas.microsoft.com/office/drawing/2014/main" id="{758DB868-744E-E4AD-8975-05A6131677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17276" y="3441983"/>
            <a:ext cx="540000" cy="540000"/>
          </a:xfrm>
          <a:prstGeom prst="rect">
            <a:avLst/>
          </a:prstGeom>
        </p:spPr>
      </p:pic>
      <p:pic>
        <p:nvPicPr>
          <p:cNvPr id="25" name="Grafik 24" descr="Dokument">
            <a:extLst>
              <a:ext uri="{FF2B5EF4-FFF2-40B4-BE49-F238E27FC236}">
                <a16:creationId xmlns:a16="http://schemas.microsoft.com/office/drawing/2014/main" id="{D39599B6-4D97-7382-E8E3-83C10990A4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49257" y="3357075"/>
            <a:ext cx="540000" cy="540000"/>
          </a:xfrm>
          <a:prstGeom prst="rect">
            <a:avLst/>
          </a:prstGeom>
        </p:spPr>
      </p:pic>
      <p:pic>
        <p:nvPicPr>
          <p:cNvPr id="26" name="Grafik 25" descr="Informationen">
            <a:extLst>
              <a:ext uri="{FF2B5EF4-FFF2-40B4-BE49-F238E27FC236}">
                <a16:creationId xmlns:a16="http://schemas.microsoft.com/office/drawing/2014/main" id="{8AF6F6F4-7C8C-C58D-9FCC-9D361732CB9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347423" y="3405811"/>
            <a:ext cx="540000" cy="540000"/>
          </a:xfrm>
          <a:prstGeom prst="rect">
            <a:avLst/>
          </a:prstGeom>
        </p:spPr>
      </p:pic>
      <p:pic>
        <p:nvPicPr>
          <p:cNvPr id="28" name="Grafik 27" descr="Würfel">
            <a:extLst>
              <a:ext uri="{FF2B5EF4-FFF2-40B4-BE49-F238E27FC236}">
                <a16:creationId xmlns:a16="http://schemas.microsoft.com/office/drawing/2014/main" id="{1BF0376D-A830-8058-A08E-21B7BDC5D3D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23785" y="3359782"/>
            <a:ext cx="540000" cy="540000"/>
          </a:xfrm>
          <a:prstGeom prst="rect">
            <a:avLst/>
          </a:prstGeom>
        </p:spPr>
      </p:pic>
      <p:pic>
        <p:nvPicPr>
          <p:cNvPr id="30" name="Grafik 29" descr="Stethoskop">
            <a:extLst>
              <a:ext uri="{FF2B5EF4-FFF2-40B4-BE49-F238E27FC236}">
                <a16:creationId xmlns:a16="http://schemas.microsoft.com/office/drawing/2014/main" id="{0D6C8FA0-2710-D417-3ACC-A187F2CCC5B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571775" y="3433598"/>
            <a:ext cx="540000" cy="540000"/>
          </a:xfrm>
          <a:prstGeom prst="rect">
            <a:avLst/>
          </a:prstGeom>
        </p:spPr>
      </p:pic>
      <p:pic>
        <p:nvPicPr>
          <p:cNvPr id="45" name="Grafik 44" descr="Ballone">
            <a:extLst>
              <a:ext uri="{FF2B5EF4-FFF2-40B4-BE49-F238E27FC236}">
                <a16:creationId xmlns:a16="http://schemas.microsoft.com/office/drawing/2014/main" id="{0674863F-3151-2296-FEE1-2DC6AD5B511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328225" y="1351299"/>
            <a:ext cx="540000" cy="540000"/>
          </a:xfrm>
          <a:prstGeom prst="rect">
            <a:avLst/>
          </a:prstGeom>
        </p:spPr>
      </p:pic>
      <p:sp>
        <p:nvSpPr>
          <p:cNvPr id="56" name="Textfeld 55">
            <a:extLst>
              <a:ext uri="{FF2B5EF4-FFF2-40B4-BE49-F238E27FC236}">
                <a16:creationId xmlns:a16="http://schemas.microsoft.com/office/drawing/2014/main" id="{97B273D4-19C6-8229-B5A1-4837735DE9AB}"/>
              </a:ext>
            </a:extLst>
          </p:cNvPr>
          <p:cNvSpPr txBox="1"/>
          <p:nvPr/>
        </p:nvSpPr>
        <p:spPr>
          <a:xfrm>
            <a:off x="742442" y="3908992"/>
            <a:ext cx="1637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  </a:t>
            </a:r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Elternabend</a:t>
            </a:r>
          </a:p>
          <a:p>
            <a:pPr algn="ctr"/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 für Eltern der </a:t>
            </a:r>
          </a:p>
          <a:p>
            <a:pPr algn="ctr"/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Vierjährigen</a:t>
            </a:r>
          </a:p>
          <a:p>
            <a:pPr algn="ctr"/>
            <a:endParaRPr lang="de-DE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2E384140-1EE2-90AD-825D-BFC090A909CD}"/>
              </a:ext>
            </a:extLst>
          </p:cNvPr>
          <p:cNvSpPr txBox="1"/>
          <p:nvPr/>
        </p:nvSpPr>
        <p:spPr>
          <a:xfrm>
            <a:off x="2104016" y="5248870"/>
            <a:ext cx="1969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92D050"/>
                </a:solidFill>
                <a:latin typeface="Grundschrift" panose="00000500000000000000" pitchFamily="2" charset="0"/>
              </a:rPr>
              <a:t>  </a:t>
            </a:r>
            <a:r>
              <a:rPr lang="de-DE" b="1" dirty="0">
                <a:solidFill>
                  <a:srgbClr val="92D050"/>
                </a:solidFill>
                <a:latin typeface="Grundschrift" panose="00000500000000000000" pitchFamily="2" charset="0"/>
              </a:rPr>
              <a:t>Brief mit Aufforderung zur Schulanmeldung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503A4995-1B3A-6869-05D4-BAEE5327EEEF}"/>
              </a:ext>
            </a:extLst>
          </p:cNvPr>
          <p:cNvSpPr txBox="1"/>
          <p:nvPr/>
        </p:nvSpPr>
        <p:spPr>
          <a:xfrm>
            <a:off x="5150937" y="5327609"/>
            <a:ext cx="1715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  </a:t>
            </a:r>
            <a:r>
              <a:rPr lang="de-DE" b="1" dirty="0">
                <a:solidFill>
                  <a:srgbClr val="FF0066"/>
                </a:solidFill>
                <a:latin typeface="Grundschrift" panose="00000500000000000000" pitchFamily="2" charset="0"/>
              </a:rPr>
              <a:t>Schulärztliche Untersuchung</a:t>
            </a:r>
          </a:p>
          <a:p>
            <a:pPr algn="ctr"/>
            <a:endParaRPr lang="de-DE" dirty="0"/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7ED79FED-A28B-C794-CF26-6D9F1E95AAA5}"/>
              </a:ext>
            </a:extLst>
          </p:cNvPr>
          <p:cNvSpPr txBox="1"/>
          <p:nvPr/>
        </p:nvSpPr>
        <p:spPr>
          <a:xfrm>
            <a:off x="189708" y="2785406"/>
            <a:ext cx="1715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Grundschrift" panose="00000500000000000000" pitchFamily="2" charset="0"/>
              </a:rPr>
              <a:t>Kita</a:t>
            </a:r>
            <a:endParaRPr lang="de-DE" dirty="0">
              <a:latin typeface="Grundschrift" panose="00000500000000000000" pitchFamily="2" charset="0"/>
            </a:endParaRP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0B0FCB13-4FE8-E241-FD4C-DB5023F1C347}"/>
              </a:ext>
            </a:extLst>
          </p:cNvPr>
          <p:cNvSpPr txBox="1"/>
          <p:nvPr/>
        </p:nvSpPr>
        <p:spPr>
          <a:xfrm>
            <a:off x="7169089" y="5393048"/>
            <a:ext cx="1969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92D050"/>
                </a:solidFill>
                <a:latin typeface="Grundschrift" panose="00000500000000000000" pitchFamily="2" charset="0"/>
              </a:rPr>
              <a:t>  </a:t>
            </a:r>
            <a:r>
              <a:rPr lang="de-DE" b="1" dirty="0">
                <a:solidFill>
                  <a:srgbClr val="92D050"/>
                </a:solidFill>
                <a:latin typeface="Grundschrift" panose="00000500000000000000" pitchFamily="2" charset="0"/>
              </a:rPr>
              <a:t>Lehrer/innen</a:t>
            </a:r>
          </a:p>
          <a:p>
            <a:pPr algn="ctr"/>
            <a:r>
              <a:rPr lang="de-DE" b="1" dirty="0">
                <a:solidFill>
                  <a:srgbClr val="92D050"/>
                </a:solidFill>
                <a:latin typeface="Grundschrift" panose="00000500000000000000" pitchFamily="2" charset="0"/>
              </a:rPr>
              <a:t>besuchen die Kitas</a:t>
            </a:r>
            <a:endParaRPr lang="de-DE" sz="2400" b="1" dirty="0">
              <a:solidFill>
                <a:srgbClr val="92D050"/>
              </a:solidFill>
              <a:latin typeface="Grundschrift" panose="00000500000000000000" pitchFamily="2" charset="0"/>
            </a:endParaRPr>
          </a:p>
        </p:txBody>
      </p:sp>
      <p:pic>
        <p:nvPicPr>
          <p:cNvPr id="71" name="Grafik 70" descr="Zuhause">
            <a:extLst>
              <a:ext uri="{FF2B5EF4-FFF2-40B4-BE49-F238E27FC236}">
                <a16:creationId xmlns:a16="http://schemas.microsoft.com/office/drawing/2014/main" id="{6D549067-A7FD-C3E2-EFC7-6451927A5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62292" y="3134207"/>
            <a:ext cx="540000" cy="540000"/>
          </a:xfrm>
          <a:prstGeom prst="rect">
            <a:avLst/>
          </a:prstGeom>
        </p:spPr>
      </p:pic>
      <p:pic>
        <p:nvPicPr>
          <p:cNvPr id="72" name="Grafik 71" descr="Fußabdrücke">
            <a:extLst>
              <a:ext uri="{FF2B5EF4-FFF2-40B4-BE49-F238E27FC236}">
                <a16:creationId xmlns:a16="http://schemas.microsoft.com/office/drawing/2014/main" id="{D652CCD1-1905-54B1-9D76-B3FF2813E4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11627939" y="3572937"/>
            <a:ext cx="480572" cy="480572"/>
          </a:xfrm>
          <a:prstGeom prst="rect">
            <a:avLst/>
          </a:prstGeom>
        </p:spPr>
      </p:pic>
      <p:sp>
        <p:nvSpPr>
          <p:cNvPr id="73" name="Textfeld 72">
            <a:extLst>
              <a:ext uri="{FF2B5EF4-FFF2-40B4-BE49-F238E27FC236}">
                <a16:creationId xmlns:a16="http://schemas.microsoft.com/office/drawing/2014/main" id="{EB1B66F8-E7D6-2ED6-F939-A1C138691043}"/>
              </a:ext>
            </a:extLst>
          </p:cNvPr>
          <p:cNvSpPr txBox="1"/>
          <p:nvPr/>
        </p:nvSpPr>
        <p:spPr>
          <a:xfrm>
            <a:off x="10863277" y="2730193"/>
            <a:ext cx="1715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Grundschrift" panose="00000500000000000000" pitchFamily="2" charset="0"/>
              </a:rPr>
              <a:t>Schule</a:t>
            </a:r>
            <a:endParaRPr lang="de-DE" dirty="0">
              <a:latin typeface="Grundschrift" panose="00000500000000000000" pitchFamily="2" charset="0"/>
            </a:endParaRPr>
          </a:p>
        </p:txBody>
      </p:sp>
      <p:pic>
        <p:nvPicPr>
          <p:cNvPr id="80" name="Grafik 79" descr="Rucksack">
            <a:extLst>
              <a:ext uri="{FF2B5EF4-FFF2-40B4-BE49-F238E27FC236}">
                <a16:creationId xmlns:a16="http://schemas.microsoft.com/office/drawing/2014/main" id="{DD0037CD-0692-924F-F348-20C293B651A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956761" y="3445567"/>
            <a:ext cx="540000" cy="540000"/>
          </a:xfrm>
          <a:prstGeom prst="rect">
            <a:avLst/>
          </a:prstGeom>
        </p:spPr>
      </p:pic>
      <p:sp>
        <p:nvSpPr>
          <p:cNvPr id="82" name="Textfeld 81">
            <a:extLst>
              <a:ext uri="{FF2B5EF4-FFF2-40B4-BE49-F238E27FC236}">
                <a16:creationId xmlns:a16="http://schemas.microsoft.com/office/drawing/2014/main" id="{3E440869-2199-1ADA-C16C-E9232ADFE0A9}"/>
              </a:ext>
            </a:extLst>
          </p:cNvPr>
          <p:cNvSpPr txBox="1"/>
          <p:nvPr/>
        </p:nvSpPr>
        <p:spPr>
          <a:xfrm>
            <a:off x="8127243" y="3908992"/>
            <a:ext cx="2373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92D050"/>
                </a:solidFill>
                <a:latin typeface="Grundschrift" panose="00000500000000000000" pitchFamily="2" charset="0"/>
              </a:rPr>
              <a:t>  </a:t>
            </a:r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Schnuppertag</a:t>
            </a:r>
          </a:p>
          <a:p>
            <a:pPr algn="ctr"/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der Schulneulinge in der Grundschule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C782E08A-7ECC-EFC8-6905-E68C1D390E31}"/>
              </a:ext>
            </a:extLst>
          </p:cNvPr>
          <p:cNvSpPr txBox="1"/>
          <p:nvPr/>
        </p:nvSpPr>
        <p:spPr>
          <a:xfrm>
            <a:off x="9658085" y="5393048"/>
            <a:ext cx="1969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92D050"/>
                </a:solidFill>
                <a:latin typeface="Grundschrift" panose="00000500000000000000" pitchFamily="2" charset="0"/>
              </a:rPr>
              <a:t>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  <a:latin typeface="Grundschrift" panose="00000500000000000000" pitchFamily="2" charset="0"/>
              </a:rPr>
              <a:t> 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Grundschrift" panose="00000500000000000000" pitchFamily="2" charset="0"/>
              </a:rPr>
              <a:t>Elternabend</a:t>
            </a: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77AF0204-E566-AF39-16C2-649299227E85}"/>
              </a:ext>
            </a:extLst>
          </p:cNvPr>
          <p:cNvSpPr txBox="1"/>
          <p:nvPr/>
        </p:nvSpPr>
        <p:spPr>
          <a:xfrm>
            <a:off x="10464631" y="3908992"/>
            <a:ext cx="1969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92D050"/>
                </a:solidFill>
                <a:latin typeface="Grundschrift" panose="00000500000000000000" pitchFamily="2" charset="0"/>
              </a:rPr>
              <a:t>  </a:t>
            </a:r>
            <a:r>
              <a:rPr lang="de-DE" sz="2000" b="1" dirty="0">
                <a:solidFill>
                  <a:srgbClr val="92D050"/>
                </a:solidFill>
                <a:latin typeface="Grundschrift" panose="00000500000000000000" pitchFamily="2" charset="0"/>
              </a:rPr>
              <a:t>Einschulung</a:t>
            </a:r>
            <a:endParaRPr lang="de-DE" sz="1400" b="1" dirty="0">
              <a:solidFill>
                <a:srgbClr val="92D050"/>
              </a:solidFill>
              <a:latin typeface="Grundschrift" panose="00000500000000000000" pitchFamily="2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89" name="Freihand 88">
                <a:extLst>
                  <a:ext uri="{FF2B5EF4-FFF2-40B4-BE49-F238E27FC236}">
                    <a16:creationId xmlns:a16="http://schemas.microsoft.com/office/drawing/2014/main" id="{95A1AC7A-486C-F52F-9943-0495D1F38DF4}"/>
                  </a:ext>
                </a:extLst>
              </p14:cNvPr>
              <p14:cNvContentPartPr/>
              <p14:nvPr/>
            </p14:nvContentPartPr>
            <p14:xfrm>
              <a:off x="5409720" y="5028600"/>
              <a:ext cx="360" cy="360"/>
            </p14:xfrm>
          </p:contentPart>
        </mc:Choice>
        <mc:Fallback xmlns="">
          <p:pic>
            <p:nvPicPr>
              <p:cNvPr id="89" name="Freihand 88">
                <a:extLst>
                  <a:ext uri="{FF2B5EF4-FFF2-40B4-BE49-F238E27FC236}">
                    <a16:creationId xmlns:a16="http://schemas.microsoft.com/office/drawing/2014/main" id="{95A1AC7A-486C-F52F-9943-0495D1F38DF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400720" y="501996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92" name="Gruppieren 91">
            <a:extLst>
              <a:ext uri="{FF2B5EF4-FFF2-40B4-BE49-F238E27FC236}">
                <a16:creationId xmlns:a16="http://schemas.microsoft.com/office/drawing/2014/main" id="{A22D0104-489E-D165-4B4E-63A3E0A67A44}"/>
              </a:ext>
            </a:extLst>
          </p:cNvPr>
          <p:cNvGrpSpPr/>
          <p:nvPr/>
        </p:nvGrpSpPr>
        <p:grpSpPr>
          <a:xfrm>
            <a:off x="5211360" y="1188480"/>
            <a:ext cx="360" cy="360"/>
            <a:chOff x="5211360" y="118848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90" name="Freihand 89">
                  <a:extLst>
                    <a:ext uri="{FF2B5EF4-FFF2-40B4-BE49-F238E27FC236}">
                      <a16:creationId xmlns:a16="http://schemas.microsoft.com/office/drawing/2014/main" id="{49B807BC-11BD-9689-ABA8-3455A6C80679}"/>
                    </a:ext>
                  </a:extLst>
                </p14:cNvPr>
                <p14:cNvContentPartPr/>
                <p14:nvPr/>
              </p14:nvContentPartPr>
              <p14:xfrm>
                <a:off x="5211360" y="1188480"/>
                <a:ext cx="360" cy="360"/>
              </p14:xfrm>
            </p:contentPart>
          </mc:Choice>
          <mc:Fallback xmlns="">
            <p:pic>
              <p:nvPicPr>
                <p:cNvPr id="90" name="Freihand 89">
                  <a:extLst>
                    <a:ext uri="{FF2B5EF4-FFF2-40B4-BE49-F238E27FC236}">
                      <a16:creationId xmlns:a16="http://schemas.microsoft.com/office/drawing/2014/main" id="{49B807BC-11BD-9689-ABA8-3455A6C8067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202720" y="11794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91" name="Freihand 90">
                  <a:extLst>
                    <a:ext uri="{FF2B5EF4-FFF2-40B4-BE49-F238E27FC236}">
                      <a16:creationId xmlns:a16="http://schemas.microsoft.com/office/drawing/2014/main" id="{C4B0439B-E99D-FF89-5060-F911D0A91C8D}"/>
                    </a:ext>
                  </a:extLst>
                </p14:cNvPr>
                <p14:cNvContentPartPr/>
                <p14:nvPr/>
              </p14:nvContentPartPr>
              <p14:xfrm>
                <a:off x="5211360" y="1188480"/>
                <a:ext cx="360" cy="360"/>
              </p14:xfrm>
            </p:contentPart>
          </mc:Choice>
          <mc:Fallback xmlns="">
            <p:pic>
              <p:nvPicPr>
                <p:cNvPr id="91" name="Freihand 90">
                  <a:extLst>
                    <a:ext uri="{FF2B5EF4-FFF2-40B4-BE49-F238E27FC236}">
                      <a16:creationId xmlns:a16="http://schemas.microsoft.com/office/drawing/2014/main" id="{C4B0439B-E99D-FF89-5060-F911D0A91C8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202720" y="11794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93" name="Freihand 92">
                <a:extLst>
                  <a:ext uri="{FF2B5EF4-FFF2-40B4-BE49-F238E27FC236}">
                    <a16:creationId xmlns:a16="http://schemas.microsoft.com/office/drawing/2014/main" id="{C80F364D-4EBA-1A70-047C-0AD9BDAF727A}"/>
                  </a:ext>
                </a:extLst>
              </p14:cNvPr>
              <p14:cNvContentPartPr/>
              <p14:nvPr/>
            </p14:nvContentPartPr>
            <p14:xfrm>
              <a:off x="4419000" y="121800"/>
              <a:ext cx="360" cy="360"/>
            </p14:xfrm>
          </p:contentPart>
        </mc:Choice>
        <mc:Fallback xmlns="">
          <p:pic>
            <p:nvPicPr>
              <p:cNvPr id="93" name="Freihand 92">
                <a:extLst>
                  <a:ext uri="{FF2B5EF4-FFF2-40B4-BE49-F238E27FC236}">
                    <a16:creationId xmlns:a16="http://schemas.microsoft.com/office/drawing/2014/main" id="{C80F364D-4EBA-1A70-047C-0AD9BDAF727A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4401000" y="103800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0" name="Gruppieren 99">
            <a:extLst>
              <a:ext uri="{FF2B5EF4-FFF2-40B4-BE49-F238E27FC236}">
                <a16:creationId xmlns:a16="http://schemas.microsoft.com/office/drawing/2014/main" id="{01EBD031-7FEB-B811-0277-93B08A28337F}"/>
              </a:ext>
            </a:extLst>
          </p:cNvPr>
          <p:cNvGrpSpPr/>
          <p:nvPr/>
        </p:nvGrpSpPr>
        <p:grpSpPr>
          <a:xfrm>
            <a:off x="1099461" y="3551202"/>
            <a:ext cx="360" cy="360"/>
            <a:chOff x="1099461" y="3551202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98" name="Freihand 97">
                  <a:extLst>
                    <a:ext uri="{FF2B5EF4-FFF2-40B4-BE49-F238E27FC236}">
                      <a16:creationId xmlns:a16="http://schemas.microsoft.com/office/drawing/2014/main" id="{A540DC48-AF82-5A83-935D-50088C8EAAF8}"/>
                    </a:ext>
                  </a:extLst>
                </p14:cNvPr>
                <p14:cNvContentPartPr/>
                <p14:nvPr/>
              </p14:nvContentPartPr>
              <p14:xfrm>
                <a:off x="1099461" y="3551202"/>
                <a:ext cx="360" cy="360"/>
              </p14:xfrm>
            </p:contentPart>
          </mc:Choice>
          <mc:Fallback xmlns="">
            <p:pic>
              <p:nvPicPr>
                <p:cNvPr id="98" name="Freihand 97">
                  <a:extLst>
                    <a:ext uri="{FF2B5EF4-FFF2-40B4-BE49-F238E27FC236}">
                      <a16:creationId xmlns:a16="http://schemas.microsoft.com/office/drawing/2014/main" id="{A540DC48-AF82-5A83-935D-50088C8EAAF8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081461" y="353320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99" name="Freihand 98">
                  <a:extLst>
                    <a:ext uri="{FF2B5EF4-FFF2-40B4-BE49-F238E27FC236}">
                      <a16:creationId xmlns:a16="http://schemas.microsoft.com/office/drawing/2014/main" id="{5A26E395-BA98-42D6-BFAE-46E5A42A1A39}"/>
                    </a:ext>
                  </a:extLst>
                </p14:cNvPr>
                <p14:cNvContentPartPr/>
                <p14:nvPr/>
              </p14:nvContentPartPr>
              <p14:xfrm>
                <a:off x="1099461" y="3551202"/>
                <a:ext cx="360" cy="360"/>
              </p14:xfrm>
            </p:contentPart>
          </mc:Choice>
          <mc:Fallback xmlns="">
            <p:pic>
              <p:nvPicPr>
                <p:cNvPr id="99" name="Freihand 98">
                  <a:extLst>
                    <a:ext uri="{FF2B5EF4-FFF2-40B4-BE49-F238E27FC236}">
                      <a16:creationId xmlns:a16="http://schemas.microsoft.com/office/drawing/2014/main" id="{5A26E395-BA98-42D6-BFAE-46E5A42A1A3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081461" y="353320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19" name="Gerader Verbinder 118">
            <a:extLst>
              <a:ext uri="{FF2B5EF4-FFF2-40B4-BE49-F238E27FC236}">
                <a16:creationId xmlns:a16="http://schemas.microsoft.com/office/drawing/2014/main" id="{8F90EE7F-C64F-B3EC-398C-7C0DB4E1A812}"/>
              </a:ext>
            </a:extLst>
          </p:cNvPr>
          <p:cNvCxnSpPr>
            <a:cxnSpLocks/>
            <a:stCxn id="19" idx="3"/>
          </p:cNvCxnSpPr>
          <p:nvPr/>
        </p:nvCxnSpPr>
        <p:spPr>
          <a:xfrm flipV="1">
            <a:off x="2049571" y="3617845"/>
            <a:ext cx="1207192" cy="38709"/>
          </a:xfrm>
          <a:prstGeom prst="line">
            <a:avLst/>
          </a:prstGeom>
          <a:ln w="28575">
            <a:solidFill>
              <a:srgbClr val="EEE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r Verbinder 122">
            <a:extLst>
              <a:ext uri="{FF2B5EF4-FFF2-40B4-BE49-F238E27FC236}">
                <a16:creationId xmlns:a16="http://schemas.microsoft.com/office/drawing/2014/main" id="{54A4D9AF-A0E5-3D29-F8A1-5EB4D68D3923}"/>
              </a:ext>
            </a:extLst>
          </p:cNvPr>
          <p:cNvCxnSpPr>
            <a:cxnSpLocks/>
          </p:cNvCxnSpPr>
          <p:nvPr/>
        </p:nvCxnSpPr>
        <p:spPr>
          <a:xfrm flipV="1">
            <a:off x="873641" y="3643714"/>
            <a:ext cx="662688" cy="9589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feld 124">
            <a:extLst>
              <a:ext uri="{FF2B5EF4-FFF2-40B4-BE49-F238E27FC236}">
                <a16:creationId xmlns:a16="http://schemas.microsoft.com/office/drawing/2014/main" id="{EF031D5D-A0E5-2567-6BC3-37D433B9F374}"/>
              </a:ext>
            </a:extLst>
          </p:cNvPr>
          <p:cNvSpPr txBox="1"/>
          <p:nvPr/>
        </p:nvSpPr>
        <p:spPr>
          <a:xfrm>
            <a:off x="3418422" y="3979487"/>
            <a:ext cx="2677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 </a:t>
            </a:r>
            <a:r>
              <a:rPr lang="de-DE" b="1" dirty="0">
                <a:solidFill>
                  <a:srgbClr val="00B0F0"/>
                </a:solidFill>
                <a:latin typeface="Grundschrift" panose="00000500000000000000" pitchFamily="2" charset="0"/>
              </a:rPr>
              <a:t>Schulanmeldung+ Schuleingangsdiagnostik</a:t>
            </a:r>
          </a:p>
        </p:txBody>
      </p:sp>
      <p:sp>
        <p:nvSpPr>
          <p:cNvPr id="127" name="Textfeld 126">
            <a:extLst>
              <a:ext uri="{FF2B5EF4-FFF2-40B4-BE49-F238E27FC236}">
                <a16:creationId xmlns:a16="http://schemas.microsoft.com/office/drawing/2014/main" id="{8AB5F22E-EAFD-BF83-22C8-7755B05BEBBF}"/>
              </a:ext>
            </a:extLst>
          </p:cNvPr>
          <p:cNvSpPr txBox="1"/>
          <p:nvPr/>
        </p:nvSpPr>
        <p:spPr>
          <a:xfrm>
            <a:off x="1151379" y="2110138"/>
            <a:ext cx="1008000" cy="646331"/>
          </a:xfrm>
          <a:prstGeom prst="rect">
            <a:avLst/>
          </a:prstGeom>
          <a:solidFill>
            <a:srgbClr val="FF99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Mai </a:t>
            </a:r>
          </a:p>
          <a:p>
            <a:pPr algn="ctr"/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2025</a:t>
            </a:r>
          </a:p>
        </p:txBody>
      </p:sp>
      <p:sp>
        <p:nvSpPr>
          <p:cNvPr id="130" name="Textfeld 129">
            <a:extLst>
              <a:ext uri="{FF2B5EF4-FFF2-40B4-BE49-F238E27FC236}">
                <a16:creationId xmlns:a16="http://schemas.microsoft.com/office/drawing/2014/main" id="{11A6069C-1AF7-EF91-E8CB-C4461915321D}"/>
              </a:ext>
            </a:extLst>
          </p:cNvPr>
          <p:cNvSpPr txBox="1"/>
          <p:nvPr/>
        </p:nvSpPr>
        <p:spPr>
          <a:xfrm>
            <a:off x="2463963" y="2102016"/>
            <a:ext cx="1008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92D050"/>
                </a:solidFill>
                <a:latin typeface="Grundschrift" panose="00000500000000000000" pitchFamily="2" charset="0"/>
              </a:rPr>
              <a:t>Herbst 2025</a:t>
            </a:r>
          </a:p>
        </p:txBody>
      </p:sp>
      <p:sp>
        <p:nvSpPr>
          <p:cNvPr id="131" name="Textfeld 130">
            <a:extLst>
              <a:ext uri="{FF2B5EF4-FFF2-40B4-BE49-F238E27FC236}">
                <a16:creationId xmlns:a16="http://schemas.microsoft.com/office/drawing/2014/main" id="{00EB2890-8D82-C285-AA44-8878CF329196}"/>
              </a:ext>
            </a:extLst>
          </p:cNvPr>
          <p:cNvSpPr txBox="1"/>
          <p:nvPr/>
        </p:nvSpPr>
        <p:spPr>
          <a:xfrm>
            <a:off x="3536737" y="2094949"/>
            <a:ext cx="1607384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00B0F0"/>
                </a:solidFill>
                <a:latin typeface="Grundschrift" panose="00000500000000000000" pitchFamily="2" charset="0"/>
              </a:rPr>
              <a:t>Herbst/Winter 2025</a:t>
            </a:r>
          </a:p>
        </p:txBody>
      </p:sp>
      <p:sp>
        <p:nvSpPr>
          <p:cNvPr id="132" name="Textfeld 131">
            <a:extLst>
              <a:ext uri="{FF2B5EF4-FFF2-40B4-BE49-F238E27FC236}">
                <a16:creationId xmlns:a16="http://schemas.microsoft.com/office/drawing/2014/main" id="{7A65D1A3-2363-478A-83F4-5979E1DB545B}"/>
              </a:ext>
            </a:extLst>
          </p:cNvPr>
          <p:cNvSpPr txBox="1"/>
          <p:nvPr/>
        </p:nvSpPr>
        <p:spPr>
          <a:xfrm>
            <a:off x="5237270" y="2102017"/>
            <a:ext cx="1410151" cy="646331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FF0066"/>
                </a:solidFill>
                <a:latin typeface="Grundschrift" panose="00000500000000000000" pitchFamily="2" charset="0"/>
              </a:rPr>
              <a:t>Nov-Juni 2025/26</a:t>
            </a:r>
          </a:p>
        </p:txBody>
      </p:sp>
      <p:sp>
        <p:nvSpPr>
          <p:cNvPr id="133" name="Textfeld 132">
            <a:extLst>
              <a:ext uri="{FF2B5EF4-FFF2-40B4-BE49-F238E27FC236}">
                <a16:creationId xmlns:a16="http://schemas.microsoft.com/office/drawing/2014/main" id="{5D830616-5AB0-6982-3BAA-FD1DAFDF4992}"/>
              </a:ext>
            </a:extLst>
          </p:cNvPr>
          <p:cNvSpPr txBox="1"/>
          <p:nvPr/>
        </p:nvSpPr>
        <p:spPr>
          <a:xfrm>
            <a:off x="7784196" y="2102561"/>
            <a:ext cx="83957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33CC33"/>
                </a:solidFill>
                <a:latin typeface="Grundschrift" panose="00000500000000000000" pitchFamily="2" charset="0"/>
              </a:rPr>
              <a:t>Mai </a:t>
            </a:r>
          </a:p>
          <a:p>
            <a:pPr algn="ctr"/>
            <a:r>
              <a:rPr lang="de-DE" b="1" dirty="0">
                <a:solidFill>
                  <a:srgbClr val="33CC33"/>
                </a:solidFill>
                <a:latin typeface="Grundschrift" panose="00000500000000000000" pitchFamily="2" charset="0"/>
              </a:rPr>
              <a:t>2026</a:t>
            </a:r>
          </a:p>
        </p:txBody>
      </p:sp>
      <p:sp>
        <p:nvSpPr>
          <p:cNvPr id="134" name="Textfeld 133">
            <a:extLst>
              <a:ext uri="{FF2B5EF4-FFF2-40B4-BE49-F238E27FC236}">
                <a16:creationId xmlns:a16="http://schemas.microsoft.com/office/drawing/2014/main" id="{FCE8AABC-1C8E-3364-9BED-9B1CA07AD3BD}"/>
              </a:ext>
            </a:extLst>
          </p:cNvPr>
          <p:cNvSpPr txBox="1"/>
          <p:nvPr/>
        </p:nvSpPr>
        <p:spPr>
          <a:xfrm>
            <a:off x="8760684" y="2118136"/>
            <a:ext cx="839572" cy="646331"/>
          </a:xfrm>
          <a:prstGeom prst="rect">
            <a:avLst/>
          </a:prstGeom>
          <a:solidFill>
            <a:srgbClr val="FF99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Mai </a:t>
            </a:r>
          </a:p>
          <a:p>
            <a:pPr algn="ctr"/>
            <a:r>
              <a:rPr lang="de-DE" b="1" dirty="0">
                <a:solidFill>
                  <a:srgbClr val="FF5050"/>
                </a:solidFill>
                <a:latin typeface="Grundschrift" panose="00000500000000000000" pitchFamily="2" charset="0"/>
              </a:rPr>
              <a:t>2026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6BDB9E7C-39CA-B765-0A78-1380BDFA7F52}"/>
              </a:ext>
            </a:extLst>
          </p:cNvPr>
          <p:cNvSpPr txBox="1"/>
          <p:nvPr/>
        </p:nvSpPr>
        <p:spPr>
          <a:xfrm>
            <a:off x="9900520" y="2118137"/>
            <a:ext cx="1008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1"/>
                </a:solidFill>
                <a:latin typeface="Grundschrift" panose="00000500000000000000" pitchFamily="2" charset="0"/>
              </a:rPr>
              <a:t>Juni </a:t>
            </a:r>
          </a:p>
          <a:p>
            <a:pPr algn="ctr"/>
            <a:r>
              <a:rPr lang="de-DE" b="1" dirty="0">
                <a:solidFill>
                  <a:schemeClr val="accent1"/>
                </a:solidFill>
                <a:latin typeface="Grundschrift" panose="00000500000000000000" pitchFamily="2" charset="0"/>
              </a:rPr>
              <a:t>2026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B97F45D0-B3FE-065A-A79F-7006A10E0431}"/>
              </a:ext>
            </a:extLst>
          </p:cNvPr>
          <p:cNvSpPr txBox="1"/>
          <p:nvPr/>
        </p:nvSpPr>
        <p:spPr>
          <a:xfrm>
            <a:off x="11095208" y="2094521"/>
            <a:ext cx="1008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rgbClr val="33CC33"/>
                </a:solidFill>
                <a:latin typeface="Grundschrift" panose="00000500000000000000" pitchFamily="2" charset="0"/>
              </a:rPr>
              <a:t>August</a:t>
            </a:r>
          </a:p>
          <a:p>
            <a:pPr algn="ctr"/>
            <a:r>
              <a:rPr lang="de-DE" b="1" dirty="0">
                <a:solidFill>
                  <a:srgbClr val="33CC33"/>
                </a:solidFill>
                <a:latin typeface="Grundschrift" panose="00000500000000000000" pitchFamily="2" charset="0"/>
              </a:rPr>
              <a:t>2026</a:t>
            </a:r>
          </a:p>
        </p:txBody>
      </p:sp>
      <p:pic>
        <p:nvPicPr>
          <p:cNvPr id="19" name="Grafik 18" descr="Informationen">
            <a:extLst>
              <a:ext uri="{FF2B5EF4-FFF2-40B4-BE49-F238E27FC236}">
                <a16:creationId xmlns:a16="http://schemas.microsoft.com/office/drawing/2014/main" id="{DD43B0C7-677D-1F37-303E-AAF38BB5E9C8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509571" y="3386554"/>
            <a:ext cx="540000" cy="540000"/>
          </a:xfrm>
          <a:prstGeom prst="rect">
            <a:avLst/>
          </a:prstGeom>
        </p:spPr>
      </p:pic>
      <p:pic>
        <p:nvPicPr>
          <p:cNvPr id="32" name="Grafik 31" descr="Umschlag">
            <a:extLst>
              <a:ext uri="{FF2B5EF4-FFF2-40B4-BE49-F238E27FC236}">
                <a16:creationId xmlns:a16="http://schemas.microsoft.com/office/drawing/2014/main" id="{1B348928-F841-0AC6-5CD1-067A7CABD87A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2834141" y="3345135"/>
            <a:ext cx="540000" cy="540000"/>
          </a:xfrm>
          <a:prstGeom prst="rect">
            <a:avLst/>
          </a:prstGeom>
        </p:spPr>
      </p:pic>
      <p:cxnSp>
        <p:nvCxnSpPr>
          <p:cNvPr id="138" name="Gerader Verbinder 137">
            <a:extLst>
              <a:ext uri="{FF2B5EF4-FFF2-40B4-BE49-F238E27FC236}">
                <a16:creationId xmlns:a16="http://schemas.microsoft.com/office/drawing/2014/main" id="{DD6649A6-C94A-C7FC-D68C-3F97E55FC804}"/>
              </a:ext>
            </a:extLst>
          </p:cNvPr>
          <p:cNvCxnSpPr>
            <a:cxnSpLocks/>
          </p:cNvCxnSpPr>
          <p:nvPr/>
        </p:nvCxnSpPr>
        <p:spPr>
          <a:xfrm flipH="1">
            <a:off x="2001352" y="3630027"/>
            <a:ext cx="73876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D2AAD0DE-6803-389D-70A7-201F620F1D93}"/>
              </a:ext>
            </a:extLst>
          </p:cNvPr>
          <p:cNvCxnSpPr>
            <a:cxnSpLocks/>
            <a:stCxn id="32" idx="3"/>
          </p:cNvCxnSpPr>
          <p:nvPr/>
        </p:nvCxnSpPr>
        <p:spPr>
          <a:xfrm flipV="1">
            <a:off x="3374141" y="3605817"/>
            <a:ext cx="776148" cy="9318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r Verbinder 141">
            <a:extLst>
              <a:ext uri="{FF2B5EF4-FFF2-40B4-BE49-F238E27FC236}">
                <a16:creationId xmlns:a16="http://schemas.microsoft.com/office/drawing/2014/main" id="{8FE63035-95C2-F03B-997F-8BEA3FC57A71}"/>
              </a:ext>
            </a:extLst>
          </p:cNvPr>
          <p:cNvCxnSpPr>
            <a:cxnSpLocks/>
          </p:cNvCxnSpPr>
          <p:nvPr/>
        </p:nvCxnSpPr>
        <p:spPr>
          <a:xfrm>
            <a:off x="5061607" y="3608787"/>
            <a:ext cx="51016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rader Verbinder 144">
            <a:extLst>
              <a:ext uri="{FF2B5EF4-FFF2-40B4-BE49-F238E27FC236}">
                <a16:creationId xmlns:a16="http://schemas.microsoft.com/office/drawing/2014/main" id="{5C09BB5E-9F49-6CFE-F417-9D13B5CE236B}"/>
              </a:ext>
            </a:extLst>
          </p:cNvPr>
          <p:cNvCxnSpPr>
            <a:cxnSpLocks/>
          </p:cNvCxnSpPr>
          <p:nvPr/>
        </p:nvCxnSpPr>
        <p:spPr>
          <a:xfrm>
            <a:off x="6111458" y="3603450"/>
            <a:ext cx="765581" cy="11685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Gerader Verbinder 150">
            <a:extLst>
              <a:ext uri="{FF2B5EF4-FFF2-40B4-BE49-F238E27FC236}">
                <a16:creationId xmlns:a16="http://schemas.microsoft.com/office/drawing/2014/main" id="{36E5A3EC-660D-C9DF-4DDE-7C04EBA85001}"/>
              </a:ext>
            </a:extLst>
          </p:cNvPr>
          <p:cNvCxnSpPr>
            <a:cxnSpLocks/>
          </p:cNvCxnSpPr>
          <p:nvPr/>
        </p:nvCxnSpPr>
        <p:spPr>
          <a:xfrm>
            <a:off x="8476488" y="3640026"/>
            <a:ext cx="483557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Gerader Verbinder 165">
            <a:extLst>
              <a:ext uri="{FF2B5EF4-FFF2-40B4-BE49-F238E27FC236}">
                <a16:creationId xmlns:a16="http://schemas.microsoft.com/office/drawing/2014/main" id="{A9B042BB-7499-B97E-A2F1-120CEC3AFE68}"/>
              </a:ext>
            </a:extLst>
          </p:cNvPr>
          <p:cNvCxnSpPr>
            <a:cxnSpLocks/>
          </p:cNvCxnSpPr>
          <p:nvPr/>
        </p:nvCxnSpPr>
        <p:spPr>
          <a:xfrm>
            <a:off x="9469355" y="3650500"/>
            <a:ext cx="87806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Gerader Verbinder 168">
            <a:extLst>
              <a:ext uri="{FF2B5EF4-FFF2-40B4-BE49-F238E27FC236}">
                <a16:creationId xmlns:a16="http://schemas.microsoft.com/office/drawing/2014/main" id="{641123A8-AD26-6378-3520-172A01FC7A7C}"/>
              </a:ext>
            </a:extLst>
          </p:cNvPr>
          <p:cNvCxnSpPr>
            <a:cxnSpLocks/>
          </p:cNvCxnSpPr>
          <p:nvPr/>
        </p:nvCxnSpPr>
        <p:spPr>
          <a:xfrm>
            <a:off x="10944769" y="3666143"/>
            <a:ext cx="623183" cy="806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feld 51">
            <a:extLst>
              <a:ext uri="{FF2B5EF4-FFF2-40B4-BE49-F238E27FC236}">
                <a16:creationId xmlns:a16="http://schemas.microsoft.com/office/drawing/2014/main" id="{4C75C69A-300D-4EF5-B385-2F7A5A8145A2}"/>
              </a:ext>
            </a:extLst>
          </p:cNvPr>
          <p:cNvSpPr txBox="1"/>
          <p:nvPr/>
        </p:nvSpPr>
        <p:spPr>
          <a:xfrm>
            <a:off x="6784339" y="2084511"/>
            <a:ext cx="769500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Grundschrift" panose="00000500000000000000" pitchFamily="2" charset="0"/>
              </a:rPr>
              <a:t>April </a:t>
            </a:r>
          </a:p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Grundschrift" panose="00000500000000000000" pitchFamily="2" charset="0"/>
              </a:rPr>
              <a:t>2026</a:t>
            </a:r>
          </a:p>
        </p:txBody>
      </p: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ADB5CE25-A5F7-47AF-B8C5-26AD60EE1F60}"/>
              </a:ext>
            </a:extLst>
          </p:cNvPr>
          <p:cNvCxnSpPr>
            <a:cxnSpLocks/>
          </p:cNvCxnSpPr>
          <p:nvPr/>
        </p:nvCxnSpPr>
        <p:spPr>
          <a:xfrm>
            <a:off x="7392786" y="3615135"/>
            <a:ext cx="314397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 descr="Umschlag öffnen">
            <a:extLst>
              <a:ext uri="{FF2B5EF4-FFF2-40B4-BE49-F238E27FC236}">
                <a16:creationId xmlns:a16="http://schemas.microsoft.com/office/drawing/2014/main" id="{6077BC52-A041-42DE-BC47-91A7869C33AF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6893027" y="3256777"/>
            <a:ext cx="480389" cy="480389"/>
          </a:xfrm>
          <a:prstGeom prst="rect">
            <a:avLst/>
          </a:prstGeom>
        </p:spPr>
      </p:pic>
      <p:sp>
        <p:nvSpPr>
          <p:cNvPr id="57" name="Textfeld 56">
            <a:extLst>
              <a:ext uri="{FF2B5EF4-FFF2-40B4-BE49-F238E27FC236}">
                <a16:creationId xmlns:a16="http://schemas.microsoft.com/office/drawing/2014/main" id="{9E770814-8A7E-402F-BC82-04D07EB3BE50}"/>
              </a:ext>
            </a:extLst>
          </p:cNvPr>
          <p:cNvSpPr txBox="1"/>
          <p:nvPr/>
        </p:nvSpPr>
        <p:spPr>
          <a:xfrm>
            <a:off x="6062558" y="3955949"/>
            <a:ext cx="1969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92D050"/>
                </a:solidFill>
                <a:latin typeface="Grundschrift" panose="00000500000000000000" pitchFamily="2" charset="0"/>
              </a:rPr>
              <a:t>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  <a:latin typeface="Grundschrift" panose="00000500000000000000" pitchFamily="2" charset="0"/>
              </a:rPr>
              <a:t> 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Grundschrift" panose="00000500000000000000" pitchFamily="2" charset="0"/>
              </a:rPr>
              <a:t>Aufnahme-bestätigung der Schule</a:t>
            </a:r>
          </a:p>
        </p:txBody>
      </p:sp>
    </p:spTree>
    <p:extLst>
      <p:ext uri="{BB962C8B-B14F-4D97-AF65-F5344CB8AC3E}">
        <p14:creationId xmlns:p14="http://schemas.microsoft.com/office/powerpoint/2010/main" val="2446594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Breitbild</PresentationFormat>
  <Paragraphs>31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Grundschrift</vt:lpstr>
      <vt:lpstr>Office</vt:lpstr>
      <vt:lpstr>Zeitleiste: Einschulung 2026/2027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Beerbaum</dc:creator>
  <cp:lastModifiedBy>j.beerbaum@gmx.de</cp:lastModifiedBy>
  <cp:revision>3</cp:revision>
  <dcterms:created xsi:type="dcterms:W3CDTF">2023-05-17T10:05:08Z</dcterms:created>
  <dcterms:modified xsi:type="dcterms:W3CDTF">2025-10-11T17:53:20Z</dcterms:modified>
</cp:coreProperties>
</file>